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10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1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9" r:id="rId5"/>
    <p:sldId id="278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-laskentataulukko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ES2TEOS\home\za026059\Documents\PP%20&amp;%20PN\IFOTES%20ja%20ulkomaat\YOUThES\IFOTESYOUThESquestionnaire%20raaka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ES2TEOS\home\za026059\Documents\PP%20&amp;%20PN\IFOTES%20ja%20ulkomaat\YOUThES\IFOTESYOUThESquestionnaire%20raakadat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ES2TEOS\home\za026059\Documents\PP%20&amp;%20PN\IFOTES%20ja%20ulkomaat\YOUThES\IFOTESYOUThESquestionnaire%20raakadata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782450277462656"/>
          <c:y val="2.8871391076115485E-2"/>
          <c:w val="0.42845800059236733"/>
          <c:h val="0.8789021844710356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Not at all important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Quality training in listening and life experience is useful for me in my personal life </c:v>
                </c:pt>
                <c:pt idx="1">
                  <c:v>Quality training gives me a professional benefit for me (certificate for C.V.)</c:v>
                </c:pt>
                <c:pt idx="2">
                  <c:v>Helpline work gives me self-awareness and personal growth</c:v>
                </c:pt>
                <c:pt idx="3">
                  <c:v>Helpline sercives have interesting group of volunteers, people of different ages</c:v>
                </c:pt>
                <c:pt idx="4">
                  <c:v>Helpline work gives me feeling and experience of being helpful to others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4</c:v>
                </c:pt>
                <c:pt idx="1">
                  <c:v>21</c:v>
                </c:pt>
                <c:pt idx="2">
                  <c:v>1</c:v>
                </c:pt>
                <c:pt idx="3">
                  <c:v>7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98-4589-9AEB-6C72601DC528}"/>
            </c:ext>
          </c:extLst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Not so important</c:v>
                </c:pt>
              </c:strCache>
            </c:strRef>
          </c:tx>
          <c:spPr>
            <a:solidFill>
              <a:srgbClr val="88E2D8"/>
            </a:solidFill>
            <a:ln>
              <a:solidFill>
                <a:srgbClr val="88E2D8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Quality training in listening and life experience is useful for me in my personal life </c:v>
                </c:pt>
                <c:pt idx="1">
                  <c:v>Quality training gives me a professional benefit for me (certificate for C.V.)</c:v>
                </c:pt>
                <c:pt idx="2">
                  <c:v>Helpline work gives me self-awareness and personal growth</c:v>
                </c:pt>
                <c:pt idx="3">
                  <c:v>Helpline sercives have interesting group of volunteers, people of different ages</c:v>
                </c:pt>
                <c:pt idx="4">
                  <c:v>Helpline work gives me feeling and experience of being helpful to others</c:v>
                </c:pt>
              </c:strCache>
            </c:strRef>
          </c:cat>
          <c:val>
            <c:numRef>
              <c:f>Sheet1!$C$2:$C$6</c:f>
              <c:numCache>
                <c:formatCode>0</c:formatCode>
                <c:ptCount val="5"/>
                <c:pt idx="0">
                  <c:v>17</c:v>
                </c:pt>
                <c:pt idx="1">
                  <c:v>58</c:v>
                </c:pt>
                <c:pt idx="2">
                  <c:v>11</c:v>
                </c:pt>
                <c:pt idx="3">
                  <c:v>46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98-4589-9AEB-6C72601DC528}"/>
            </c:ext>
          </c:extLst>
        </c:ser>
        <c:ser>
          <c:idx val="0"/>
          <c:order val="2"/>
          <c:tx>
            <c:strRef>
              <c:f>Sheet1!$D$1</c:f>
              <c:strCache>
                <c:ptCount val="1"/>
                <c:pt idx="0">
                  <c:v>No opinion</c:v>
                </c:pt>
              </c:strCache>
            </c:strRef>
          </c:tx>
          <c:spPr>
            <a:solidFill>
              <a:srgbClr val="698380"/>
            </a:solidFill>
            <a:ln>
              <a:solidFill>
                <a:srgbClr val="698380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Quality training in listening and life experience is useful for me in my personal life </c:v>
                </c:pt>
                <c:pt idx="1">
                  <c:v>Quality training gives me a professional benefit for me (certificate for C.V.)</c:v>
                </c:pt>
                <c:pt idx="2">
                  <c:v>Helpline work gives me self-awareness and personal growth</c:v>
                </c:pt>
                <c:pt idx="3">
                  <c:v>Helpline sercives have interesting group of volunteers, people of different ages</c:v>
                </c:pt>
                <c:pt idx="4">
                  <c:v>Helpline work gives me feeling and experience of being helpful to others</c:v>
                </c:pt>
              </c:strCache>
            </c:strRef>
          </c:cat>
          <c:val>
            <c:numRef>
              <c:f>Sheet1!$D$2:$D$6</c:f>
              <c:numCache>
                <c:formatCode>0</c:formatCode>
                <c:ptCount val="5"/>
                <c:pt idx="0">
                  <c:v>20</c:v>
                </c:pt>
                <c:pt idx="1">
                  <c:v>39</c:v>
                </c:pt>
                <c:pt idx="2">
                  <c:v>21</c:v>
                </c:pt>
                <c:pt idx="3">
                  <c:v>56</c:v>
                </c:pt>
                <c:pt idx="4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98-4589-9AEB-6C72601DC528}"/>
            </c:ext>
          </c:extLst>
        </c:ser>
        <c:ser>
          <c:idx val="0"/>
          <c:order val="3"/>
          <c:tx>
            <c:strRef>
              <c:f>Sheet1!$E$1</c:f>
              <c:strCache>
                <c:ptCount val="1"/>
                <c:pt idx="0">
                  <c:v>This is important </c:v>
                </c:pt>
              </c:strCache>
            </c:strRef>
          </c:tx>
          <c:spPr>
            <a:solidFill>
              <a:srgbClr val="0D93FA"/>
            </a:solidFill>
            <a:ln>
              <a:solidFill>
                <a:srgbClr val="0D93FA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Quality training in listening and life experience is useful for me in my personal life </c:v>
                </c:pt>
                <c:pt idx="1">
                  <c:v>Quality training gives me a professional benefit for me (certificate for C.V.)</c:v>
                </c:pt>
                <c:pt idx="2">
                  <c:v>Helpline work gives me self-awareness and personal growth</c:v>
                </c:pt>
                <c:pt idx="3">
                  <c:v>Helpline sercives have interesting group of volunteers, people of different ages</c:v>
                </c:pt>
                <c:pt idx="4">
                  <c:v>Helpline work gives me feeling and experience of being helpful to others</c:v>
                </c:pt>
              </c:strCache>
            </c:strRef>
          </c:cat>
          <c:val>
            <c:numRef>
              <c:f>Sheet1!$E$2:$E$6</c:f>
              <c:numCache>
                <c:formatCode>0</c:formatCode>
                <c:ptCount val="5"/>
                <c:pt idx="0">
                  <c:v>152</c:v>
                </c:pt>
                <c:pt idx="1">
                  <c:v>132</c:v>
                </c:pt>
                <c:pt idx="2">
                  <c:v>143</c:v>
                </c:pt>
                <c:pt idx="3">
                  <c:v>145</c:v>
                </c:pt>
                <c:pt idx="4">
                  <c:v>126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698-4589-9AEB-6C72601DC528}"/>
            </c:ext>
          </c:extLst>
        </c:ser>
        <c:ser>
          <c:idx val="0"/>
          <c:order val="4"/>
          <c:tx>
            <c:strRef>
              <c:f>Sheet1!$F$1</c:f>
              <c:strCache>
                <c:ptCount val="1"/>
                <c:pt idx="0">
                  <c:v>This is very important</c:v>
                </c:pt>
              </c:strCache>
            </c:strRef>
          </c:tx>
          <c:spPr>
            <a:solidFill>
              <a:srgbClr val="5EE403"/>
            </a:solidFill>
            <a:ln>
              <a:solidFill>
                <a:srgbClr val="5EE403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Quality training in listening and life experience is useful for me in my personal life </c:v>
                </c:pt>
                <c:pt idx="1">
                  <c:v>Quality training gives me a professional benefit for me (certificate for C.V.)</c:v>
                </c:pt>
                <c:pt idx="2">
                  <c:v>Helpline work gives me self-awareness and personal growth</c:v>
                </c:pt>
                <c:pt idx="3">
                  <c:v>Helpline sercives have interesting group of volunteers, people of different ages</c:v>
                </c:pt>
                <c:pt idx="4">
                  <c:v>Helpline work gives me feeling and experience of being helpful to others</c:v>
                </c:pt>
              </c:strCache>
            </c:strRef>
          </c:cat>
          <c:val>
            <c:numRef>
              <c:f>Sheet1!$F$2:$F$6</c:f>
              <c:numCache>
                <c:formatCode>0</c:formatCode>
                <c:ptCount val="5"/>
                <c:pt idx="0">
                  <c:v>125</c:v>
                </c:pt>
                <c:pt idx="1">
                  <c:v>65</c:v>
                </c:pt>
                <c:pt idx="2">
                  <c:v>134</c:v>
                </c:pt>
                <c:pt idx="3">
                  <c:v>57</c:v>
                </c:pt>
                <c:pt idx="4">
                  <c:v>168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98-4589-9AEB-6C72601DC5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legend>
      <c:legendPos val="r"/>
      <c:layout/>
      <c:overlay val="0"/>
      <c:txPr>
        <a:bodyPr/>
        <a:lstStyle/>
        <a:p>
          <a:pPr>
            <a:defRPr sz="1000" b="0"/>
          </a:pPr>
          <a:endParaRPr lang="fi-FI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Not at all important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Give a common national training, so if I move to another city, I can continue as a volunteer there</c:v>
                </c:pt>
                <c:pt idx="1">
                  <c:v>Helpline is active in social media and visible in media in general.</c:v>
                </c:pt>
                <c:pt idx="2">
                  <c:v>I can choose among tasks other than listening on the phone or on the internet i.e. webpage updating, social media activity or use my other skills.</c:v>
                </c:pt>
              </c:strCache>
            </c:strRef>
          </c:cat>
          <c:val>
            <c:numRef>
              <c:f>Sheet1!$B$2:$B$4</c:f>
              <c:numCache>
                <c:formatCode>0</c:formatCode>
                <c:ptCount val="3"/>
                <c:pt idx="0">
                  <c:v>24</c:v>
                </c:pt>
                <c:pt idx="1">
                  <c:v>29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D3-47CA-A807-F9C5D0CBF8E1}"/>
            </c:ext>
          </c:extLst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Not so important</c:v>
                </c:pt>
              </c:strCache>
            </c:strRef>
          </c:tx>
          <c:spPr>
            <a:solidFill>
              <a:srgbClr val="88E2D8"/>
            </a:solidFill>
            <a:ln>
              <a:solidFill>
                <a:srgbClr val="88E2D8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Give a common national training, so if I move to another city, I can continue as a volunteer there</c:v>
                </c:pt>
                <c:pt idx="1">
                  <c:v>Helpline is active in social media and visible in media in general.</c:v>
                </c:pt>
                <c:pt idx="2">
                  <c:v>I can choose among tasks other than listening on the phone or on the internet i.e. webpage updating, social media activity or use my other skills.</c:v>
                </c:pt>
              </c:strCache>
            </c:strRef>
          </c:cat>
          <c:val>
            <c:numRef>
              <c:f>Sheet1!$C$2:$C$4</c:f>
              <c:numCache>
                <c:formatCode>0</c:formatCode>
                <c:ptCount val="3"/>
                <c:pt idx="0">
                  <c:v>61</c:v>
                </c:pt>
                <c:pt idx="1">
                  <c:v>66</c:v>
                </c:pt>
                <c:pt idx="2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0D3-47CA-A807-F9C5D0CBF8E1}"/>
            </c:ext>
          </c:extLst>
        </c:ser>
        <c:ser>
          <c:idx val="0"/>
          <c:order val="2"/>
          <c:tx>
            <c:strRef>
              <c:f>Sheet1!$D$1</c:f>
              <c:strCache>
                <c:ptCount val="1"/>
                <c:pt idx="0">
                  <c:v>No opinion</c:v>
                </c:pt>
              </c:strCache>
            </c:strRef>
          </c:tx>
          <c:spPr>
            <a:solidFill>
              <a:srgbClr val="698380"/>
            </a:solidFill>
            <a:ln>
              <a:solidFill>
                <a:srgbClr val="698380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Give a common national training, so if I move to another city, I can continue as a volunteer there</c:v>
                </c:pt>
                <c:pt idx="1">
                  <c:v>Helpline is active in social media and visible in media in general.</c:v>
                </c:pt>
                <c:pt idx="2">
                  <c:v>I can choose among tasks other than listening on the phone or on the internet i.e. webpage updating, social media activity or use my other skills.</c:v>
                </c:pt>
              </c:strCache>
            </c:strRef>
          </c:cat>
          <c:val>
            <c:numRef>
              <c:f>Sheet1!$D$2:$D$4</c:f>
              <c:numCache>
                <c:formatCode>0</c:formatCode>
                <c:ptCount val="3"/>
                <c:pt idx="0">
                  <c:v>53</c:v>
                </c:pt>
                <c:pt idx="1">
                  <c:v>59</c:v>
                </c:pt>
                <c:pt idx="2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0D3-47CA-A807-F9C5D0CBF8E1}"/>
            </c:ext>
          </c:extLst>
        </c:ser>
        <c:ser>
          <c:idx val="0"/>
          <c:order val="3"/>
          <c:tx>
            <c:strRef>
              <c:f>Sheet1!$E$1</c:f>
              <c:strCache>
                <c:ptCount val="1"/>
                <c:pt idx="0">
                  <c:v>This is important </c:v>
                </c:pt>
              </c:strCache>
            </c:strRef>
          </c:tx>
          <c:spPr>
            <a:solidFill>
              <a:srgbClr val="0D93FA"/>
            </a:solidFill>
            <a:ln>
              <a:solidFill>
                <a:srgbClr val="0D93FA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Give a common national training, so if I move to another city, I can continue as a volunteer there</c:v>
                </c:pt>
                <c:pt idx="1">
                  <c:v>Helpline is active in social media and visible in media in general.</c:v>
                </c:pt>
                <c:pt idx="2">
                  <c:v>I can choose among tasks other than listening on the phone or on the internet i.e. webpage updating, social media activity or use my other skills.</c:v>
                </c:pt>
              </c:strCache>
            </c:strRef>
          </c:cat>
          <c:val>
            <c:numRef>
              <c:f>Sheet1!$E$2:$E$4</c:f>
              <c:numCache>
                <c:formatCode>0</c:formatCode>
                <c:ptCount val="3"/>
                <c:pt idx="0">
                  <c:v>123</c:v>
                </c:pt>
                <c:pt idx="1">
                  <c:v>94</c:v>
                </c:pt>
                <c:pt idx="2">
                  <c:v>106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0D3-47CA-A807-F9C5D0CBF8E1}"/>
            </c:ext>
          </c:extLst>
        </c:ser>
        <c:ser>
          <c:idx val="0"/>
          <c:order val="4"/>
          <c:tx>
            <c:strRef>
              <c:f>Sheet1!$F$1</c:f>
              <c:strCache>
                <c:ptCount val="1"/>
                <c:pt idx="0">
                  <c:v>This is very important</c:v>
                </c:pt>
              </c:strCache>
            </c:strRef>
          </c:tx>
          <c:spPr>
            <a:solidFill>
              <a:srgbClr val="5EE403"/>
            </a:solidFill>
            <a:ln>
              <a:solidFill>
                <a:srgbClr val="5EE403"/>
              </a:solidFill>
            </a:ln>
          </c:spPr>
          <c:invertIfNegative val="0"/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Give a common national training, so if I move to another city, I can continue as a volunteer there</c:v>
                </c:pt>
                <c:pt idx="1">
                  <c:v>Helpline is active in social media and visible in media in general.</c:v>
                </c:pt>
                <c:pt idx="2">
                  <c:v>I can choose among tasks other than listening on the phone or on the internet i.e. webpage updating, social media activity or use my other skills.</c:v>
                </c:pt>
              </c:strCache>
            </c:strRef>
          </c:cat>
          <c:val>
            <c:numRef>
              <c:f>Sheet1!$F$2:$F$4</c:f>
              <c:numCache>
                <c:formatCode>0</c:formatCode>
                <c:ptCount val="3"/>
                <c:pt idx="0">
                  <c:v>51</c:v>
                </c:pt>
                <c:pt idx="1">
                  <c:v>62</c:v>
                </c:pt>
                <c:pt idx="2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0D3-47CA-A807-F9C5D0CBF8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legend>
      <c:legendPos val="r"/>
      <c:layout/>
      <c:overlay val="0"/>
      <c:txPr>
        <a:bodyPr/>
        <a:lstStyle/>
        <a:p>
          <a:pPr>
            <a:defRPr sz="1000" b="0"/>
          </a:pPr>
          <a:endParaRPr lang="fi-FI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Where would you seek or would like to see information about helplines?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6502-4DCB-830D-F478F4B0BBAC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6502-4DCB-830D-F478F4B0BBAC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6502-4DCB-830D-F478F4B0BBAC}"/>
              </c:ext>
            </c:extLst>
          </c:dPt>
          <c:dPt>
            <c:idx val="3"/>
            <c:invertIfNegative val="0"/>
            <c:bubble3D val="0"/>
            <c:spPr>
              <a:solidFill>
                <a:srgbClr val="0D93FA"/>
              </a:solidFill>
            </c:spPr>
            <c:extLst>
              <c:ext xmlns:c16="http://schemas.microsoft.com/office/drawing/2014/chart" uri="{C3380CC4-5D6E-409C-BE32-E72D297353CC}">
                <c16:uniqueId val="{00000007-6502-4DCB-830D-F478F4B0BBAC}"/>
              </c:ext>
            </c:extLst>
          </c:dPt>
          <c:dPt>
            <c:idx val="4"/>
            <c:invertIfNegative val="0"/>
            <c:bubble3D val="0"/>
            <c:spPr>
              <a:solidFill>
                <a:srgbClr val="5EE403"/>
              </a:solidFill>
            </c:spPr>
            <c:extLst>
              <c:ext xmlns:c16="http://schemas.microsoft.com/office/drawing/2014/chart" uri="{C3380CC4-5D6E-409C-BE32-E72D297353CC}">
                <c16:uniqueId val="{00000009-6502-4DCB-830D-F478F4B0BBAC}"/>
              </c:ext>
            </c:extLst>
          </c:dPt>
          <c:dPt>
            <c:idx val="5"/>
            <c:invertIfNegative val="0"/>
            <c:bubble3D val="0"/>
            <c:spPr>
              <a:solidFill>
                <a:srgbClr val="4088B2"/>
              </a:solidFill>
            </c:spPr>
            <c:extLst>
              <c:ext xmlns:c16="http://schemas.microsoft.com/office/drawing/2014/chart" uri="{C3380CC4-5D6E-409C-BE32-E72D297353CC}">
                <c16:uniqueId val="{0000000B-6502-4DCB-830D-F478F4B0BBAC}"/>
              </c:ext>
            </c:extLst>
          </c:dPt>
          <c:dPt>
            <c:idx val="6"/>
            <c:invertIfNegative val="0"/>
            <c:bubble3D val="0"/>
            <c:spPr>
              <a:solidFill>
                <a:srgbClr val="FAEB8E"/>
              </a:solidFill>
            </c:spPr>
            <c:extLst>
              <c:ext xmlns:c16="http://schemas.microsoft.com/office/drawing/2014/chart" uri="{C3380CC4-5D6E-409C-BE32-E72D297353CC}">
                <c16:uniqueId val="{0000000D-6502-4DCB-830D-F478F4B0BBAC}"/>
              </c:ext>
            </c:extLst>
          </c:dPt>
          <c:dPt>
            <c:idx val="7"/>
            <c:invertIfNegative val="0"/>
            <c:bubble3D val="0"/>
            <c:spPr>
              <a:solidFill>
                <a:srgbClr val="9ED266"/>
              </a:solidFill>
            </c:spPr>
            <c:extLst>
              <c:ext xmlns:c16="http://schemas.microsoft.com/office/drawing/2014/chart" uri="{C3380CC4-5D6E-409C-BE32-E72D297353CC}">
                <c16:uniqueId val="{0000000F-6502-4DCB-830D-F478F4B0BBAC}"/>
              </c:ext>
            </c:extLst>
          </c:dPt>
          <c:dPt>
            <c:idx val="8"/>
            <c:invertIfNegative val="0"/>
            <c:bubble3D val="0"/>
            <c:spPr>
              <a:solidFill>
                <a:srgbClr val="666FA7"/>
              </a:solidFill>
            </c:spPr>
            <c:extLst>
              <c:ext xmlns:c16="http://schemas.microsoft.com/office/drawing/2014/chart" uri="{C3380CC4-5D6E-409C-BE32-E72D297353CC}">
                <c16:uniqueId val="{00000011-6502-4DCB-830D-F478F4B0BBAC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Webpages</c:v>
                </c:pt>
                <c:pt idx="1">
                  <c:v>Youtube</c:v>
                </c:pt>
                <c:pt idx="2">
                  <c:v>Blogs I follow</c:v>
                </c:pt>
                <c:pt idx="3">
                  <c:v>Posters, leaflets, printed materials</c:v>
                </c:pt>
                <c:pt idx="4">
                  <c:v>Instagram</c:v>
                </c:pt>
                <c:pt idx="5">
                  <c:v>Twitter</c:v>
                </c:pt>
                <c:pt idx="6">
                  <c:v>Facebook</c:v>
                </c:pt>
                <c:pt idx="7">
                  <c:v>Hear about the helpline from a friend, someone I know</c:v>
                </c:pt>
                <c:pt idx="8">
                  <c:v>Other, please specify</c:v>
                </c:pt>
              </c:strCache>
            </c:strRef>
          </c:cat>
          <c:val>
            <c:numRef>
              <c:f>Sheet1!$B$2:$B$10</c:f>
              <c:numCache>
                <c:formatCode>0</c:formatCode>
                <c:ptCount val="9"/>
                <c:pt idx="0">
                  <c:v>246</c:v>
                </c:pt>
                <c:pt idx="1">
                  <c:v>97</c:v>
                </c:pt>
                <c:pt idx="2">
                  <c:v>55</c:v>
                </c:pt>
                <c:pt idx="3">
                  <c:v>137</c:v>
                </c:pt>
                <c:pt idx="4">
                  <c:v>95</c:v>
                </c:pt>
                <c:pt idx="5">
                  <c:v>50</c:v>
                </c:pt>
                <c:pt idx="6">
                  <c:v>204</c:v>
                </c:pt>
                <c:pt idx="7">
                  <c:v>192</c:v>
                </c:pt>
                <c:pt idx="8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6502-4DCB-830D-F478F4B0BB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catAx>
        <c:axId val="67451136"/>
        <c:scaling>
          <c:orientation val="minMax"/>
        </c:scaling>
        <c:delete val="0"/>
        <c:axPos val="b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2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  <c:valAx>
        <c:axId val="66437120"/>
        <c:scaling>
          <c:orientation val="minMax"/>
          <c:min val="0"/>
        </c:scaling>
        <c:delete val="0"/>
        <c:axPos val="l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autoZero"/>
        <c:crossBetween val="between"/>
      </c:val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Your age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73A1-4A1E-A5B9-A7F391398BD0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73A1-4A1E-A5B9-A7F391398BD0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73A1-4A1E-A5B9-A7F391398BD0}"/>
              </c:ext>
            </c:extLst>
          </c:dPt>
          <c:dPt>
            <c:idx val="3"/>
            <c:invertIfNegative val="0"/>
            <c:bubble3D val="0"/>
            <c:spPr>
              <a:solidFill>
                <a:srgbClr val="0D93FA"/>
              </a:solidFill>
            </c:spPr>
            <c:extLst>
              <c:ext xmlns:c16="http://schemas.microsoft.com/office/drawing/2014/chart" uri="{C3380CC4-5D6E-409C-BE32-E72D297353CC}">
                <c16:uniqueId val="{00000007-73A1-4A1E-A5B9-A7F391398BD0}"/>
              </c:ext>
            </c:extLst>
          </c:dPt>
          <c:dPt>
            <c:idx val="4"/>
            <c:invertIfNegative val="0"/>
            <c:bubble3D val="0"/>
            <c:spPr>
              <a:solidFill>
                <a:srgbClr val="5EE403"/>
              </a:solidFill>
            </c:spPr>
            <c:extLst>
              <c:ext xmlns:c16="http://schemas.microsoft.com/office/drawing/2014/chart" uri="{C3380CC4-5D6E-409C-BE32-E72D297353CC}">
                <c16:uniqueId val="{00000009-73A1-4A1E-A5B9-A7F391398BD0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17</c:v>
                </c:pt>
                <c:pt idx="1">
                  <c:v>88</c:v>
                </c:pt>
                <c:pt idx="2">
                  <c:v>106</c:v>
                </c:pt>
                <c:pt idx="3">
                  <c:v>71</c:v>
                </c:pt>
                <c:pt idx="4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3A1-4A1E-A5B9-A7F391398B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Gender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61F6-4D0D-9EAA-C07DB9B96609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61F6-4D0D-9EAA-C07DB9B96609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61F6-4D0D-9EAA-C07DB9B96609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female</c:v>
                </c:pt>
                <c:pt idx="1">
                  <c:v>male</c:v>
                </c:pt>
                <c:pt idx="2">
                  <c:v>other</c:v>
                </c:pt>
              </c:strCache>
            </c:strRef>
          </c:cat>
          <c:val>
            <c:numRef>
              <c:f>Sheet1!$B$2:$B$4</c:f>
              <c:numCache>
                <c:formatCode>0</c:formatCode>
                <c:ptCount val="3"/>
                <c:pt idx="0">
                  <c:v>239</c:v>
                </c:pt>
                <c:pt idx="1">
                  <c:v>70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1F6-4D0D-9EAA-C07DB9B966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Country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EB80-4777-BF54-A8004E2E0BAA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EB80-4777-BF54-A8004E2E0BAA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EB80-4777-BF54-A8004E2E0BAA}"/>
              </c:ext>
            </c:extLst>
          </c:dPt>
          <c:dPt>
            <c:idx val="3"/>
            <c:invertIfNegative val="0"/>
            <c:bubble3D val="0"/>
            <c:spPr>
              <a:solidFill>
                <a:srgbClr val="0D93FA"/>
              </a:solidFill>
            </c:spPr>
            <c:extLst>
              <c:ext xmlns:c16="http://schemas.microsoft.com/office/drawing/2014/chart" uri="{C3380CC4-5D6E-409C-BE32-E72D297353CC}">
                <c16:uniqueId val="{00000007-EB80-4777-BF54-A8004E2E0BAA}"/>
              </c:ext>
            </c:extLst>
          </c:dPt>
          <c:dPt>
            <c:idx val="4"/>
            <c:invertIfNegative val="0"/>
            <c:bubble3D val="0"/>
            <c:spPr>
              <a:solidFill>
                <a:srgbClr val="5EE403"/>
              </a:solidFill>
            </c:spPr>
            <c:extLst>
              <c:ext xmlns:c16="http://schemas.microsoft.com/office/drawing/2014/chart" uri="{C3380CC4-5D6E-409C-BE32-E72D297353CC}">
                <c16:uniqueId val="{00000009-EB80-4777-BF54-A8004E2E0BAA}"/>
              </c:ext>
            </c:extLst>
          </c:dPt>
          <c:dPt>
            <c:idx val="5"/>
            <c:invertIfNegative val="0"/>
            <c:bubble3D val="0"/>
            <c:spPr>
              <a:solidFill>
                <a:srgbClr val="4088B2"/>
              </a:solidFill>
            </c:spPr>
            <c:extLst>
              <c:ext xmlns:c16="http://schemas.microsoft.com/office/drawing/2014/chart" uri="{C3380CC4-5D6E-409C-BE32-E72D297353CC}">
                <c16:uniqueId val="{0000000B-EB80-4777-BF54-A8004E2E0BAA}"/>
              </c:ext>
            </c:extLst>
          </c:dPt>
          <c:dPt>
            <c:idx val="6"/>
            <c:invertIfNegative val="0"/>
            <c:bubble3D val="0"/>
            <c:spPr>
              <a:solidFill>
                <a:srgbClr val="FAEB8E"/>
              </a:solidFill>
            </c:spPr>
            <c:extLst>
              <c:ext xmlns:c16="http://schemas.microsoft.com/office/drawing/2014/chart" uri="{C3380CC4-5D6E-409C-BE32-E72D297353CC}">
                <c16:uniqueId val="{0000000D-EB80-4777-BF54-A8004E2E0BAA}"/>
              </c:ext>
            </c:extLst>
          </c:dPt>
          <c:dPt>
            <c:idx val="7"/>
            <c:invertIfNegative val="0"/>
            <c:bubble3D val="0"/>
            <c:spPr>
              <a:solidFill>
                <a:srgbClr val="9ED266"/>
              </a:solidFill>
            </c:spPr>
            <c:extLst>
              <c:ext xmlns:c16="http://schemas.microsoft.com/office/drawing/2014/chart" uri="{C3380CC4-5D6E-409C-BE32-E72D297353CC}">
                <c16:uniqueId val="{0000000F-EB80-4777-BF54-A8004E2E0BAA}"/>
              </c:ext>
            </c:extLst>
          </c:dPt>
          <c:dPt>
            <c:idx val="8"/>
            <c:invertIfNegative val="0"/>
            <c:bubble3D val="0"/>
            <c:spPr>
              <a:solidFill>
                <a:srgbClr val="666FA7"/>
              </a:solidFill>
            </c:spPr>
            <c:extLst>
              <c:ext xmlns:c16="http://schemas.microsoft.com/office/drawing/2014/chart" uri="{C3380CC4-5D6E-409C-BE32-E72D297353CC}">
                <c16:uniqueId val="{00000011-EB80-4777-BF54-A8004E2E0BAA}"/>
              </c:ext>
            </c:extLst>
          </c:dPt>
          <c:dPt>
            <c:idx val="9"/>
            <c:invertIfNegative val="0"/>
            <c:bubble3D val="0"/>
            <c:spPr>
              <a:solidFill>
                <a:srgbClr val="CD992C"/>
              </a:solidFill>
            </c:spPr>
            <c:extLst>
              <c:ext xmlns:c16="http://schemas.microsoft.com/office/drawing/2014/chart" uri="{C3380CC4-5D6E-409C-BE32-E72D297353CC}">
                <c16:uniqueId val="{00000013-EB80-4777-BF54-A8004E2E0BAA}"/>
              </c:ext>
            </c:extLst>
          </c:dPt>
          <c:dPt>
            <c:idx val="10"/>
            <c:invertIfNegative val="0"/>
            <c:bubble3D val="0"/>
            <c:spPr>
              <a:solidFill>
                <a:srgbClr val="85203D"/>
              </a:solidFill>
            </c:spPr>
            <c:extLst>
              <c:ext xmlns:c16="http://schemas.microsoft.com/office/drawing/2014/chart" uri="{C3380CC4-5D6E-409C-BE32-E72D297353CC}">
                <c16:uniqueId val="{00000015-EB80-4777-BF54-A8004E2E0BAA}"/>
              </c:ext>
            </c:extLst>
          </c:dPt>
          <c:dPt>
            <c:idx val="11"/>
            <c:invertIfNegative val="0"/>
            <c:bubble3D val="0"/>
            <c:spPr>
              <a:solidFill>
                <a:srgbClr val="4804FA"/>
              </a:solidFill>
            </c:spPr>
            <c:extLst>
              <c:ext xmlns:c16="http://schemas.microsoft.com/office/drawing/2014/chart" uri="{C3380CC4-5D6E-409C-BE32-E72D297353CC}">
                <c16:uniqueId val="{00000017-EB80-4777-BF54-A8004E2E0BAA}"/>
              </c:ext>
            </c:extLst>
          </c:dPt>
          <c:dPt>
            <c:idx val="12"/>
            <c:invertIfNegative val="0"/>
            <c:bubble3D val="0"/>
            <c:spPr>
              <a:solidFill>
                <a:srgbClr val="FC7DD5"/>
              </a:solidFill>
            </c:spPr>
            <c:extLst>
              <c:ext xmlns:c16="http://schemas.microsoft.com/office/drawing/2014/chart" uri="{C3380CC4-5D6E-409C-BE32-E72D297353CC}">
                <c16:uniqueId val="{00000019-EB80-4777-BF54-A8004E2E0BAA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Sheet1!$A$2:$A$14</c:f>
              <c:strCache>
                <c:ptCount val="13"/>
                <c:pt idx="0">
                  <c:v>Austria</c:v>
                </c:pt>
                <c:pt idx="1">
                  <c:v>Belgium</c:v>
                </c:pt>
                <c:pt idx="2">
                  <c:v>Finland</c:v>
                </c:pt>
                <c:pt idx="3">
                  <c:v>France</c:v>
                </c:pt>
                <c:pt idx="4">
                  <c:v>Germany</c:v>
                </c:pt>
                <c:pt idx="5">
                  <c:v>Hungary</c:v>
                </c:pt>
                <c:pt idx="6">
                  <c:v>Italy</c:v>
                </c:pt>
                <c:pt idx="7">
                  <c:v>Netherlands</c:v>
                </c:pt>
                <c:pt idx="8">
                  <c:v>Norway</c:v>
                </c:pt>
                <c:pt idx="9">
                  <c:v>Slovenia</c:v>
                </c:pt>
                <c:pt idx="10">
                  <c:v>Spain</c:v>
                </c:pt>
                <c:pt idx="11">
                  <c:v>Switzerland</c:v>
                </c:pt>
                <c:pt idx="12">
                  <c:v>Other, please specify</c:v>
                </c:pt>
              </c:strCache>
            </c:strRef>
          </c:cat>
          <c:val>
            <c:numRef>
              <c:f>Sheet1!$B$2:$B$14</c:f>
              <c:numCache>
                <c:formatCode>0</c:formatCode>
                <c:ptCount val="13"/>
                <c:pt idx="0">
                  <c:v>73</c:v>
                </c:pt>
                <c:pt idx="1">
                  <c:v>22</c:v>
                </c:pt>
                <c:pt idx="2">
                  <c:v>37</c:v>
                </c:pt>
                <c:pt idx="3">
                  <c:v>23</c:v>
                </c:pt>
                <c:pt idx="4">
                  <c:v>21</c:v>
                </c:pt>
                <c:pt idx="5">
                  <c:v>25</c:v>
                </c:pt>
                <c:pt idx="6">
                  <c:v>18</c:v>
                </c:pt>
                <c:pt idx="7">
                  <c:v>24</c:v>
                </c:pt>
                <c:pt idx="8">
                  <c:v>35</c:v>
                </c:pt>
                <c:pt idx="9">
                  <c:v>31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EB80-4777-BF54-A8004E2E0B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Your relationship with helpline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4399-48BE-875C-E096EC2D6D50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4399-48BE-875C-E096EC2D6D50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4399-48BE-875C-E096EC2D6D50}"/>
              </c:ext>
            </c:extLst>
          </c:dPt>
          <c:dPt>
            <c:idx val="3"/>
            <c:invertIfNegative val="0"/>
            <c:bubble3D val="0"/>
            <c:spPr>
              <a:solidFill>
                <a:srgbClr val="0D93FA"/>
              </a:solidFill>
            </c:spPr>
            <c:extLst>
              <c:ext xmlns:c16="http://schemas.microsoft.com/office/drawing/2014/chart" uri="{C3380CC4-5D6E-409C-BE32-E72D297353CC}">
                <c16:uniqueId val="{00000007-4399-48BE-875C-E096EC2D6D50}"/>
              </c:ext>
            </c:extLst>
          </c:dPt>
          <c:dPt>
            <c:idx val="4"/>
            <c:invertIfNegative val="0"/>
            <c:bubble3D val="0"/>
            <c:spPr>
              <a:solidFill>
                <a:srgbClr val="5EE403"/>
              </a:solidFill>
            </c:spPr>
            <c:extLst>
              <c:ext xmlns:c16="http://schemas.microsoft.com/office/drawing/2014/chart" uri="{C3380CC4-5D6E-409C-BE32-E72D297353CC}">
                <c16:uniqueId val="{00000009-4399-48BE-875C-E096EC2D6D50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I know very little about helplines</c:v>
                </c:pt>
                <c:pt idx="1">
                  <c:v>I know somebody who works or has worked in helpline (professional or volunteer)</c:v>
                </c:pt>
                <c:pt idx="2">
                  <c:v>I´m interested in working as a volunteer in helpline</c:v>
                </c:pt>
                <c:pt idx="3">
                  <c:v>I have trained as a volunteer, but I don´t work as a volunteer at the moment / anymore</c:v>
                </c:pt>
                <c:pt idx="4">
                  <c:v>I have been trained and work as a volunteer at the moment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27</c:v>
                </c:pt>
                <c:pt idx="1">
                  <c:v>56</c:v>
                </c:pt>
                <c:pt idx="2">
                  <c:v>50</c:v>
                </c:pt>
                <c:pt idx="3">
                  <c:v>32</c:v>
                </c:pt>
                <c:pt idx="4">
                  <c:v>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399-48BE-875C-E096EC2D6D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What was your reason not to work as a volunteer in a helpline in this season / no more?</c:v>
                </c:pt>
              </c:strCache>
            </c:strRef>
          </c:tx>
          <c:spPr>
            <a:solidFill>
              <a:srgbClr val="4B649A"/>
            </a:solidFill>
            <a:ln>
              <a:solidFill>
                <a:srgbClr val="4B649A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4B649A"/>
              </a:solidFill>
            </c:spPr>
            <c:extLst>
              <c:ext xmlns:c16="http://schemas.microsoft.com/office/drawing/2014/chart" uri="{C3380CC4-5D6E-409C-BE32-E72D297353CC}">
                <c16:uniqueId val="{00000001-CF39-44C2-872E-35335E14A53A}"/>
              </c:ext>
            </c:extLst>
          </c:dPt>
          <c:dPt>
            <c:idx val="1"/>
            <c:invertIfNegative val="0"/>
            <c:bubble3D val="0"/>
            <c:spPr>
              <a:solidFill>
                <a:srgbClr val="88E2D8"/>
              </a:solidFill>
            </c:spPr>
            <c:extLst>
              <c:ext xmlns:c16="http://schemas.microsoft.com/office/drawing/2014/chart" uri="{C3380CC4-5D6E-409C-BE32-E72D297353CC}">
                <c16:uniqueId val="{00000003-CF39-44C2-872E-35335E14A53A}"/>
              </c:ext>
            </c:extLst>
          </c:dPt>
          <c:dPt>
            <c:idx val="2"/>
            <c:invertIfNegative val="0"/>
            <c:bubble3D val="0"/>
            <c:spPr>
              <a:solidFill>
                <a:srgbClr val="698380"/>
              </a:solidFill>
            </c:spPr>
            <c:extLst>
              <c:ext xmlns:c16="http://schemas.microsoft.com/office/drawing/2014/chart" uri="{C3380CC4-5D6E-409C-BE32-E72D297353CC}">
                <c16:uniqueId val="{00000005-CF39-44C2-872E-35335E14A53A}"/>
              </c:ext>
            </c:extLst>
          </c:dPt>
          <c:dPt>
            <c:idx val="3"/>
            <c:invertIfNegative val="0"/>
            <c:bubble3D val="0"/>
            <c:spPr>
              <a:solidFill>
                <a:srgbClr val="0D93FA"/>
              </a:solidFill>
            </c:spPr>
            <c:extLst>
              <c:ext xmlns:c16="http://schemas.microsoft.com/office/drawing/2014/chart" uri="{C3380CC4-5D6E-409C-BE32-E72D297353CC}">
                <c16:uniqueId val="{00000007-CF39-44C2-872E-35335E14A53A}"/>
              </c:ext>
            </c:extLst>
          </c:dPt>
          <c:dPt>
            <c:idx val="4"/>
            <c:invertIfNegative val="0"/>
            <c:bubble3D val="0"/>
            <c:spPr>
              <a:solidFill>
                <a:srgbClr val="5EE403"/>
              </a:solidFill>
            </c:spPr>
            <c:extLst>
              <c:ext xmlns:c16="http://schemas.microsoft.com/office/drawing/2014/chart" uri="{C3380CC4-5D6E-409C-BE32-E72D297353CC}">
                <c16:uniqueId val="{00000009-CF39-44C2-872E-35335E14A53A}"/>
              </c:ext>
            </c:extLst>
          </c:dPt>
          <c:dPt>
            <c:idx val="5"/>
            <c:invertIfNegative val="0"/>
            <c:bubble3D val="0"/>
            <c:spPr>
              <a:solidFill>
                <a:srgbClr val="4088B2"/>
              </a:solidFill>
            </c:spPr>
            <c:extLst>
              <c:ext xmlns:c16="http://schemas.microsoft.com/office/drawing/2014/chart" uri="{C3380CC4-5D6E-409C-BE32-E72D297353CC}">
                <c16:uniqueId val="{0000000B-CF39-44C2-872E-35335E14A53A}"/>
              </c:ext>
            </c:extLst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/>
                </a:pPr>
                <a:endParaRPr lang="fi-FI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I had no more time for voluntary work.</c:v>
                </c:pt>
                <c:pt idx="1">
                  <c:v>Listening in helpline was too demanding for me.</c:v>
                </c:pt>
                <c:pt idx="2">
                  <c:v>Voluntary work in helpline wasn´t useful for me.</c:v>
                </c:pt>
                <c:pt idx="3">
                  <c:v>There was some problems in our helpline so I quit.</c:v>
                </c:pt>
                <c:pt idx="4">
                  <c:v>There was changes in my personal life so I couldn´t continue in helpline.</c:v>
                </c:pt>
                <c:pt idx="5">
                  <c:v>Other, please specify?</c:v>
                </c:pt>
              </c:strCache>
            </c:strRef>
          </c:cat>
          <c:val>
            <c:numRef>
              <c:f>Sheet1!$B$2:$B$7</c:f>
              <c:numCache>
                <c:formatCode>0</c:formatCode>
                <c:ptCount val="6"/>
                <c:pt idx="0">
                  <c:v>14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11</c:v>
                </c:pt>
                <c:pt idx="5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CF39-44C2-872E-35335E14A5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67451136"/>
        <c:axId val="66437120"/>
      </c:barChart>
      <c:valAx>
        <c:axId val="66437120"/>
        <c:scaling>
          <c:orientation val="minMax"/>
          <c:min val="0"/>
        </c:scaling>
        <c:delete val="0"/>
        <c:axPos val="b"/>
        <c:majorGridlines>
          <c:spPr>
            <a:ln w="12700" cmpd="sng">
              <a:solidFill>
                <a:srgbClr val="D3D3D3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0"/>
                </a:pPr>
                <a:r>
                  <a:rPr lang="fi-FI"/>
                  <a:t>Count</a:t>
                </a:r>
              </a:p>
            </c:rich>
          </c:tx>
          <c:layout/>
          <c:overlay val="0"/>
        </c:title>
        <c:numFmt formatCode="General" sourceLinked="0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000" b="0"/>
            </a:pPr>
            <a:endParaRPr lang="fi-FI"/>
          </a:p>
        </c:txPr>
        <c:crossAx val="67451136"/>
        <c:crosses val="max"/>
        <c:crossBetween val="between"/>
      </c:valAx>
      <c:catAx>
        <c:axId val="67451136"/>
        <c:scaling>
          <c:orientation val="maxMin"/>
        </c:scaling>
        <c:delete val="0"/>
        <c:axPos val="l"/>
        <c:numFmt formatCode="General" sourceLinked="1"/>
        <c:majorTickMark val="cross"/>
        <c:minorTickMark val="cross"/>
        <c:tickLblPos val="nextTo"/>
        <c:spPr>
          <a:ln>
            <a:noFill/>
          </a:ln>
        </c:spPr>
        <c:txPr>
          <a:bodyPr/>
          <a:lstStyle/>
          <a:p>
            <a:pPr>
              <a:defRPr sz="1400" b="0"/>
            </a:pPr>
            <a:endParaRPr lang="fi-FI"/>
          </a:p>
        </c:txPr>
        <c:crossAx val="66437120"/>
        <c:crosses val="autoZero"/>
        <c:auto val="1"/>
        <c:lblAlgn val="ctr"/>
        <c:lblOffset val="100"/>
        <c:noMultiLvlLbl val="1"/>
      </c:catAx>
    </c:plotArea>
    <c:plotVisOnly val="1"/>
    <c:dispBlanksAs val="zero"/>
    <c:showDLblsOverMax val="1"/>
  </c:chart>
  <c:txPr>
    <a:bodyPr/>
    <a:lstStyle/>
    <a:p>
      <a:pPr>
        <a:defRPr sz="1800"/>
      </a:pPr>
      <a:endParaRPr lang="fi-FI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Relationship with TES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'Relationship with TES '!$A$2</c:f>
              <c:strCache>
                <c:ptCount val="1"/>
                <c:pt idx="0">
                  <c:v>I have been trained and work as a volunteer at the moment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'Relationship with TES '!$B$1:$F$1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'Relationship with TES '!$B$2:$F$2</c:f>
              <c:numCache>
                <c:formatCode>General</c:formatCode>
                <c:ptCount val="5"/>
                <c:pt idx="0">
                  <c:v>1</c:v>
                </c:pt>
                <c:pt idx="1">
                  <c:v>31</c:v>
                </c:pt>
                <c:pt idx="2">
                  <c:v>58</c:v>
                </c:pt>
                <c:pt idx="3">
                  <c:v>33</c:v>
                </c:pt>
                <c:pt idx="4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1E-4A20-A948-38E06BE201E0}"/>
            </c:ext>
          </c:extLst>
        </c:ser>
        <c:ser>
          <c:idx val="1"/>
          <c:order val="1"/>
          <c:tx>
            <c:strRef>
              <c:f>'Relationship with TES '!$A$3</c:f>
              <c:strCache>
                <c:ptCount val="1"/>
                <c:pt idx="0">
                  <c:v>I have trained as a volunteer, but I don´t work as a volunteer at the moment / anymore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'Relationship with TES '!$B$1:$F$1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'Relationship with TES '!$B$3:$F$3</c:f>
              <c:numCache>
                <c:formatCode>General</c:formatCode>
                <c:ptCount val="5"/>
                <c:pt idx="1">
                  <c:v>8</c:v>
                </c:pt>
                <c:pt idx="2">
                  <c:v>13</c:v>
                </c:pt>
                <c:pt idx="3">
                  <c:v>10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1E-4A20-A948-38E06BE201E0}"/>
            </c:ext>
          </c:extLst>
        </c:ser>
        <c:ser>
          <c:idx val="2"/>
          <c:order val="2"/>
          <c:tx>
            <c:strRef>
              <c:f>'Relationship with TES '!$A$4</c:f>
              <c:strCache>
                <c:ptCount val="1"/>
                <c:pt idx="0">
                  <c:v>I know somebody who works or has worked in helpline (professional or volunteer)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'Relationship with TES '!$B$1:$F$1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'Relationship with TES '!$B$4:$F$4</c:f>
              <c:numCache>
                <c:formatCode>General</c:formatCode>
                <c:ptCount val="5"/>
                <c:pt idx="0">
                  <c:v>3</c:v>
                </c:pt>
                <c:pt idx="1">
                  <c:v>21</c:v>
                </c:pt>
                <c:pt idx="2">
                  <c:v>17</c:v>
                </c:pt>
                <c:pt idx="3">
                  <c:v>13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1E-4A20-A948-38E06BE201E0}"/>
            </c:ext>
          </c:extLst>
        </c:ser>
        <c:ser>
          <c:idx val="3"/>
          <c:order val="3"/>
          <c:tx>
            <c:strRef>
              <c:f>'Relationship with TES '!$A$5</c:f>
              <c:strCache>
                <c:ptCount val="1"/>
                <c:pt idx="0">
                  <c:v>I know very little about helplines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'Relationship with TES '!$B$1:$F$1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'Relationship with TES '!$B$5:$F$5</c:f>
              <c:numCache>
                <c:formatCode>General</c:formatCode>
                <c:ptCount val="5"/>
                <c:pt idx="0">
                  <c:v>2</c:v>
                </c:pt>
                <c:pt idx="1">
                  <c:v>13</c:v>
                </c:pt>
                <c:pt idx="2">
                  <c:v>6</c:v>
                </c:pt>
                <c:pt idx="3">
                  <c:v>4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61E-4A20-A948-38E06BE201E0}"/>
            </c:ext>
          </c:extLst>
        </c:ser>
        <c:ser>
          <c:idx val="4"/>
          <c:order val="4"/>
          <c:tx>
            <c:strRef>
              <c:f>'Relationship with TES '!$A$6</c:f>
              <c:strCache>
                <c:ptCount val="1"/>
                <c:pt idx="0">
                  <c:v>I´m interested in working as a volunteer in helpline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'Relationship with TES '!$B$1:$F$1</c:f>
              <c:strCache>
                <c:ptCount val="5"/>
                <c:pt idx="0">
                  <c:v>under 20 years</c:v>
                </c:pt>
                <c:pt idx="1">
                  <c:v>20-24 years</c:v>
                </c:pt>
                <c:pt idx="2">
                  <c:v>25-29 years</c:v>
                </c:pt>
                <c:pt idx="3">
                  <c:v>30-34 years</c:v>
                </c:pt>
                <c:pt idx="4">
                  <c:v>over 35 years</c:v>
                </c:pt>
              </c:strCache>
            </c:strRef>
          </c:cat>
          <c:val>
            <c:numRef>
              <c:f>'Relationship with TES '!$B$6:$F$6</c:f>
              <c:numCache>
                <c:formatCode>General</c:formatCode>
                <c:ptCount val="5"/>
                <c:pt idx="0">
                  <c:v>11</c:v>
                </c:pt>
                <c:pt idx="1">
                  <c:v>15</c:v>
                </c:pt>
                <c:pt idx="2">
                  <c:v>12</c:v>
                </c:pt>
                <c:pt idx="3">
                  <c:v>11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1E-4A20-A948-38E06BE201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503438568"/>
        <c:axId val="503441520"/>
      </c:barChart>
      <c:catAx>
        <c:axId val="503438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503441520"/>
        <c:crosses val="autoZero"/>
        <c:auto val="1"/>
        <c:lblAlgn val="ctr"/>
        <c:lblOffset val="100"/>
        <c:noMultiLvlLbl val="0"/>
      </c:catAx>
      <c:valAx>
        <c:axId val="503441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503438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Relationship with TES country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'Relationship country'!$B$1</c:f>
              <c:strCache>
                <c:ptCount val="1"/>
                <c:pt idx="0">
                  <c:v>Austria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country'!$B$2:$B$6</c:f>
              <c:numCache>
                <c:formatCode>General</c:formatCode>
                <c:ptCount val="5"/>
                <c:pt idx="0">
                  <c:v>15</c:v>
                </c:pt>
                <c:pt idx="1">
                  <c:v>2</c:v>
                </c:pt>
                <c:pt idx="2">
                  <c:v>23</c:v>
                </c:pt>
                <c:pt idx="3">
                  <c:v>10</c:v>
                </c:pt>
                <c:pt idx="4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5C-41F6-9E98-E7325367528D}"/>
            </c:ext>
          </c:extLst>
        </c:ser>
        <c:ser>
          <c:idx val="1"/>
          <c:order val="1"/>
          <c:tx>
            <c:strRef>
              <c:f>'Relationship country'!$C$1</c:f>
              <c:strCache>
                <c:ptCount val="1"/>
                <c:pt idx="0">
                  <c:v>Belgium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country'!$C$2:$C$6</c:f>
              <c:numCache>
                <c:formatCode>General</c:formatCode>
                <c:ptCount val="5"/>
                <c:pt idx="0">
                  <c:v>12</c:v>
                </c:pt>
                <c:pt idx="1">
                  <c:v>9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5C-41F6-9E98-E7325367528D}"/>
            </c:ext>
          </c:extLst>
        </c:ser>
        <c:ser>
          <c:idx val="2"/>
          <c:order val="2"/>
          <c:tx>
            <c:strRef>
              <c:f>'Relationship country'!$D$1</c:f>
              <c:strCache>
                <c:ptCount val="1"/>
                <c:pt idx="0">
                  <c:v>Finland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country'!$D$2:$D$6</c:f>
              <c:numCache>
                <c:formatCode>General</c:formatCode>
                <c:ptCount val="5"/>
                <c:pt idx="0">
                  <c:v>12</c:v>
                </c:pt>
                <c:pt idx="1">
                  <c:v>6</c:v>
                </c:pt>
                <c:pt idx="2">
                  <c:v>2</c:v>
                </c:pt>
                <c:pt idx="3">
                  <c:v>2</c:v>
                </c:pt>
                <c:pt idx="4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E5C-41F6-9E98-E7325367528D}"/>
            </c:ext>
          </c:extLst>
        </c:ser>
        <c:ser>
          <c:idx val="3"/>
          <c:order val="3"/>
          <c:tx>
            <c:strRef>
              <c:f>'Relationship country'!$E$1</c:f>
              <c:strCache>
                <c:ptCount val="1"/>
                <c:pt idx="0">
                  <c:v>France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country'!$E$2:$E$6</c:f>
              <c:numCache>
                <c:formatCode>General</c:formatCode>
                <c:ptCount val="5"/>
                <c:pt idx="0">
                  <c:v>17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E5C-41F6-9E98-E7325367528D}"/>
            </c:ext>
          </c:extLst>
        </c:ser>
        <c:ser>
          <c:idx val="4"/>
          <c:order val="4"/>
          <c:tx>
            <c:strRef>
              <c:f>'Relationship country'!$F$1</c:f>
              <c:strCache>
                <c:ptCount val="1"/>
                <c:pt idx="0">
                  <c:v>Germany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country'!$F$2:$F$6</c:f>
              <c:numCache>
                <c:formatCode>General</c:formatCode>
                <c:ptCount val="5"/>
                <c:pt idx="0">
                  <c:v>10</c:v>
                </c:pt>
                <c:pt idx="1">
                  <c:v>2</c:v>
                </c:pt>
                <c:pt idx="2">
                  <c:v>6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E5C-41F6-9E98-E7325367528D}"/>
            </c:ext>
          </c:extLst>
        </c:ser>
        <c:ser>
          <c:idx val="5"/>
          <c:order val="5"/>
          <c:tx>
            <c:strRef>
              <c:f>'Relationship country'!$G$1</c:f>
              <c:strCache>
                <c:ptCount val="1"/>
                <c:pt idx="0">
                  <c:v>Hungary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country'!$G$2:$G$6</c:f>
              <c:numCache>
                <c:formatCode>General</c:formatCode>
                <c:ptCount val="5"/>
                <c:pt idx="0">
                  <c:v>4</c:v>
                </c:pt>
                <c:pt idx="1">
                  <c:v>3</c:v>
                </c:pt>
                <c:pt idx="2">
                  <c:v>9</c:v>
                </c:pt>
                <c:pt idx="3">
                  <c:v>3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E5C-41F6-9E98-E7325367528D}"/>
            </c:ext>
          </c:extLst>
        </c:ser>
        <c:ser>
          <c:idx val="6"/>
          <c:order val="6"/>
          <c:tx>
            <c:strRef>
              <c:f>'Relationship country'!$H$1</c:f>
              <c:strCache>
                <c:ptCount val="1"/>
                <c:pt idx="0">
                  <c:v>Italy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country'!$H$2:$H$6</c:f>
              <c:numCache>
                <c:formatCode>General</c:formatCode>
                <c:ptCount val="5"/>
                <c:pt idx="2">
                  <c:v>8</c:v>
                </c:pt>
                <c:pt idx="3">
                  <c:v>9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E5C-41F6-9E98-E7325367528D}"/>
            </c:ext>
          </c:extLst>
        </c:ser>
        <c:ser>
          <c:idx val="7"/>
          <c:order val="7"/>
          <c:tx>
            <c:strRef>
              <c:f>'Relationship country'!$I$1</c:f>
              <c:strCache>
                <c:ptCount val="1"/>
                <c:pt idx="0">
                  <c:v>Netherlands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country'!$I$2:$I$6</c:f>
              <c:numCache>
                <c:formatCode>General</c:formatCode>
                <c:ptCount val="5"/>
                <c:pt idx="0">
                  <c:v>23</c:v>
                </c:pt>
                <c:pt idx="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AE5C-41F6-9E98-E7325367528D}"/>
            </c:ext>
          </c:extLst>
        </c:ser>
        <c:ser>
          <c:idx val="8"/>
          <c:order val="8"/>
          <c:tx>
            <c:strRef>
              <c:f>'Relationship country'!$J$1</c:f>
              <c:strCache>
                <c:ptCount val="1"/>
                <c:pt idx="0">
                  <c:v>Norway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country'!$J$2:$J$6</c:f>
              <c:numCache>
                <c:formatCode>General</c:formatCode>
                <c:ptCount val="5"/>
                <c:pt idx="0">
                  <c:v>26</c:v>
                </c:pt>
                <c:pt idx="1">
                  <c:v>4</c:v>
                </c:pt>
                <c:pt idx="2">
                  <c:v>4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5C-41F6-9E98-E7325367528D}"/>
            </c:ext>
          </c:extLst>
        </c:ser>
        <c:ser>
          <c:idx val="9"/>
          <c:order val="9"/>
          <c:tx>
            <c:strRef>
              <c:f>'Relationship country'!$K$1</c:f>
              <c:strCache>
                <c:ptCount val="1"/>
                <c:pt idx="0">
                  <c:v>Slovenia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country'!$K$2:$K$6</c:f>
              <c:numCache>
                <c:formatCode>General</c:formatCode>
                <c:ptCount val="5"/>
                <c:pt idx="0">
                  <c:v>28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E5C-41F6-9E98-E7325367528D}"/>
            </c:ext>
          </c:extLst>
        </c:ser>
        <c:ser>
          <c:idx val="10"/>
          <c:order val="10"/>
          <c:tx>
            <c:strRef>
              <c:f>'Relationship country'!$L$1</c:f>
              <c:strCache>
                <c:ptCount val="1"/>
                <c:pt idx="0">
                  <c:v>Switzerland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country'!$L$2:$L$6</c:f>
              <c:numCache>
                <c:formatCode>General</c:formatCode>
                <c:ptCount val="5"/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AE5C-41F6-9E98-E7325367528D}"/>
            </c:ext>
          </c:extLst>
        </c:ser>
        <c:ser>
          <c:idx val="11"/>
          <c:order val="11"/>
          <c:tx>
            <c:strRef>
              <c:f>'Relationship country'!$M$1</c:f>
              <c:strCache>
                <c:ptCount val="1"/>
                <c:pt idx="0">
                  <c:v>Ukraine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'Relationship country'!$A$2:$A$6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'Relationship country'!$M$2:$M$6</c:f>
              <c:numCache>
                <c:formatCode>General</c:formatCode>
                <c:ptCount val="5"/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AE5C-41F6-9E98-E732536752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08373928"/>
        <c:axId val="508374912"/>
      </c:barChart>
      <c:catAx>
        <c:axId val="5083739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508374912"/>
        <c:crosses val="autoZero"/>
        <c:auto val="1"/>
        <c:lblAlgn val="ctr"/>
        <c:lblOffset val="100"/>
        <c:noMultiLvlLbl val="0"/>
      </c:catAx>
      <c:valAx>
        <c:axId val="5083749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508373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Taul6!$B$1</c:f>
              <c:strCache>
                <c:ptCount val="1"/>
                <c:pt idx="0">
                  <c:v>female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Taul6!$A$2:$A$6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Taul6!$B$2:$B$6</c:f>
              <c:numCache>
                <c:formatCode>General</c:formatCode>
                <c:ptCount val="5"/>
                <c:pt idx="0">
                  <c:v>119</c:v>
                </c:pt>
                <c:pt idx="1">
                  <c:v>28</c:v>
                </c:pt>
                <c:pt idx="2">
                  <c:v>37</c:v>
                </c:pt>
                <c:pt idx="3">
                  <c:v>18</c:v>
                </c:pt>
                <c:pt idx="4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55-4A01-9357-3122B3CE7B7D}"/>
            </c:ext>
          </c:extLst>
        </c:ser>
        <c:ser>
          <c:idx val="1"/>
          <c:order val="1"/>
          <c:tx>
            <c:strRef>
              <c:f>Taul6!$C$1</c:f>
              <c:strCache>
                <c:ptCount val="1"/>
                <c:pt idx="0">
                  <c:v>male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Taul6!$A$2:$A$6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Taul6!$C$2:$C$6</c:f>
              <c:numCache>
                <c:formatCode>General</c:formatCode>
                <c:ptCount val="5"/>
                <c:pt idx="0">
                  <c:v>27</c:v>
                </c:pt>
                <c:pt idx="1">
                  <c:v>4</c:v>
                </c:pt>
                <c:pt idx="2">
                  <c:v>17</c:v>
                </c:pt>
                <c:pt idx="3">
                  <c:v>9</c:v>
                </c:pt>
                <c:pt idx="4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55-4A01-9357-3122B3CE7B7D}"/>
            </c:ext>
          </c:extLst>
        </c:ser>
        <c:ser>
          <c:idx val="2"/>
          <c:order val="2"/>
          <c:tx>
            <c:strRef>
              <c:f>Taul6!$D$1</c:f>
              <c:strCache>
                <c:ptCount val="1"/>
                <c:pt idx="0">
                  <c:v>other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Taul6!$A$2:$A$6</c:f>
              <c:strCache>
                <c:ptCount val="5"/>
                <c:pt idx="0">
                  <c:v>I have been trained and work as a volunteer at the moment</c:v>
                </c:pt>
                <c:pt idx="1">
                  <c:v>I have trained as a volunteer, but I don´t work as a volunteer at the moment / anymore</c:v>
                </c:pt>
                <c:pt idx="2">
                  <c:v>I know somebody who works or has worked in helpline (professional or volunteer)</c:v>
                </c:pt>
                <c:pt idx="3">
                  <c:v>I know very little about helplines</c:v>
                </c:pt>
                <c:pt idx="4">
                  <c:v>I´m interested in working as a volunteer in helpline</c:v>
                </c:pt>
              </c:strCache>
            </c:strRef>
          </c:cat>
          <c:val>
            <c:numRef>
              <c:f>Taul6!$D$2:$D$6</c:f>
              <c:numCache>
                <c:formatCode>General</c:formatCode>
                <c:ptCount val="5"/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55-4A01-9357-3122B3CE7B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97881576"/>
        <c:axId val="397881904"/>
      </c:barChart>
      <c:catAx>
        <c:axId val="3978815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397881904"/>
        <c:crosses val="autoZero"/>
        <c:auto val="1"/>
        <c:lblAlgn val="ctr"/>
        <c:lblOffset val="100"/>
        <c:noMultiLvlLbl val="0"/>
      </c:catAx>
      <c:valAx>
        <c:axId val="3978819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397881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75341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36468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09365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86059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80859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27788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86761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90049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4476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amakuva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63777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37649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inaus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i-FI" smtClean="0"/>
              <a:t>Muokkaa tekstin perustyylejä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965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imikort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07818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arak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74835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uvan sara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04342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51706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15645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AE64A8F-4D7D-45CC-B7E4-123697E5939F}" type="datetimeFigureOut">
              <a:rPr lang="fi-FI" smtClean="0"/>
              <a:t>6.4.2018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C6696-8C86-4AD9-B432-598E9C82B439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31823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IFOTES </a:t>
            </a:r>
            <a:r>
              <a:rPr lang="fi-FI" dirty="0" err="1" smtClean="0"/>
              <a:t>YOUThES</a:t>
            </a:r>
            <a:r>
              <a:rPr lang="fi-FI" dirty="0" smtClean="0"/>
              <a:t> QUESTIONNAIRE 2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/>
              <a:t>6</a:t>
            </a:r>
            <a:r>
              <a:rPr lang="fi-FI" dirty="0" smtClean="0"/>
              <a:t>.4.2018 Bergen</a:t>
            </a:r>
          </a:p>
          <a:p>
            <a:r>
              <a:rPr lang="fi-FI" smtClean="0"/>
              <a:t>Titi Gävert</a:t>
            </a:r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760020"/>
            <a:ext cx="1754517" cy="71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9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34782"/>
          </a:xfrm>
        </p:spPr>
        <p:txBody>
          <a:bodyPr/>
          <a:lstStyle/>
          <a:p>
            <a:r>
              <a:rPr lang="en-US" sz="3200" dirty="0" smtClean="0"/>
              <a:t>What </a:t>
            </a:r>
            <a:r>
              <a:rPr lang="en-US" sz="3200" dirty="0"/>
              <a:t>motivates you in working as a volunteer in helpline?</a:t>
            </a:r>
            <a:endParaRPr lang="fi-FI" sz="3200" dirty="0"/>
          </a:p>
        </p:txBody>
      </p:sp>
      <p:graphicFrame>
        <p:nvGraphicFramePr>
          <p:cNvPr id="4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2125330"/>
              </p:ext>
            </p:extLst>
          </p:nvPr>
        </p:nvGraphicFramePr>
        <p:xfrm>
          <a:off x="1103313" y="1676400"/>
          <a:ext cx="8947150" cy="4838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Kuv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0463" y="5804769"/>
            <a:ext cx="1754517" cy="71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74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What improvements in the helplines would motivate you to consider becoming a volunteer?</a:t>
            </a:r>
            <a:endParaRPr lang="fi-FI" sz="32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7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9690777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8467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Where </a:t>
            </a:r>
            <a:r>
              <a:rPr lang="en-US" sz="3600" dirty="0"/>
              <a:t>would you seek or would like to see information about helplines?</a:t>
            </a:r>
            <a:endParaRPr lang="fi-FI" sz="36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9079170"/>
              </p:ext>
            </p:extLst>
          </p:nvPr>
        </p:nvGraphicFramePr>
        <p:xfrm>
          <a:off x="646111" y="2052638"/>
          <a:ext cx="9404352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6990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tsikko 5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36002"/>
          </a:xfrm>
        </p:spPr>
        <p:txBody>
          <a:bodyPr/>
          <a:lstStyle/>
          <a:p>
            <a:r>
              <a:rPr lang="fi-FI" dirty="0" err="1" smtClean="0"/>
              <a:t>Keywords</a:t>
            </a:r>
            <a:r>
              <a:rPr lang="fi-FI" dirty="0" smtClean="0"/>
              <a:t> (25/201)</a:t>
            </a:r>
            <a:endParaRPr lang="fi-FI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83F25097-861D-4A80-A67D-549139FD1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6112" y="1463041"/>
            <a:ext cx="4853540" cy="47932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alone</a:t>
            </a:r>
          </a:p>
          <a:p>
            <a:pPr marL="0" indent="0">
              <a:buNone/>
            </a:pPr>
            <a:r>
              <a:rPr lang="en-GB" dirty="0"/>
              <a:t>anonym , anonymity, anonymous</a:t>
            </a:r>
          </a:p>
          <a:p>
            <a:pPr marL="0" indent="0">
              <a:buNone/>
            </a:pPr>
            <a:r>
              <a:rPr lang="en-GB" dirty="0"/>
              <a:t>anonymous help</a:t>
            </a:r>
          </a:p>
          <a:p>
            <a:pPr marL="0" indent="0">
              <a:buNone/>
            </a:pPr>
            <a:r>
              <a:rPr lang="en-GB" dirty="0"/>
              <a:t>anxiety, </a:t>
            </a:r>
            <a:r>
              <a:rPr lang="en-GB" dirty="0" err="1"/>
              <a:t>anxiété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crisis</a:t>
            </a:r>
          </a:p>
          <a:p>
            <a:pPr marL="0" indent="0">
              <a:buNone/>
            </a:pPr>
            <a:r>
              <a:rPr lang="en-GB" dirty="0"/>
              <a:t>depression</a:t>
            </a:r>
          </a:p>
          <a:p>
            <a:pPr marL="0" indent="0">
              <a:buNone/>
            </a:pPr>
            <a:r>
              <a:rPr lang="en-GB" dirty="0" err="1"/>
              <a:t>écoute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empathy</a:t>
            </a:r>
          </a:p>
          <a:p>
            <a:pPr marL="0" indent="0">
              <a:buNone/>
            </a:pPr>
            <a:r>
              <a:rPr lang="en-GB" dirty="0"/>
              <a:t>help, </a:t>
            </a:r>
            <a:r>
              <a:rPr lang="en-GB" dirty="0" err="1"/>
              <a:t>helfen</a:t>
            </a:r>
            <a:r>
              <a:rPr lang="en-GB" dirty="0"/>
              <a:t>, </a:t>
            </a:r>
            <a:r>
              <a:rPr lang="en-GB" dirty="0" err="1" smtClean="0"/>
              <a:t>hilfe</a:t>
            </a:r>
            <a:r>
              <a:rPr lang="en-GB" dirty="0"/>
              <a:t>, </a:t>
            </a:r>
            <a:r>
              <a:rPr lang="en-GB" dirty="0" err="1"/>
              <a:t>hjelp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helpline, helplines</a:t>
            </a:r>
          </a:p>
          <a:p>
            <a:pPr marL="0" indent="0">
              <a:buNone/>
            </a:pPr>
            <a:r>
              <a:rPr lang="en-GB" dirty="0"/>
              <a:t>in need</a:t>
            </a:r>
          </a:p>
          <a:p>
            <a:pPr marL="0" indent="0">
              <a:buNone/>
            </a:pPr>
            <a:r>
              <a:rPr lang="en-GB" dirty="0"/>
              <a:t>listen, </a:t>
            </a:r>
            <a:r>
              <a:rPr lang="en-GB" dirty="0" smtClean="0"/>
              <a:t>listening</a:t>
            </a:r>
          </a:p>
          <a:p>
            <a:pPr marL="0" indent="0">
              <a:buNone/>
            </a:pPr>
            <a:r>
              <a:rPr lang="en-GB" dirty="0"/>
              <a:t>loneliness, </a:t>
            </a:r>
            <a:r>
              <a:rPr lang="en-GB" dirty="0" smtClean="0"/>
              <a:t>lonely</a:t>
            </a:r>
            <a:endParaRPr lang="en-GB" dirty="0"/>
          </a:p>
        </p:txBody>
      </p:sp>
      <p:sp>
        <p:nvSpPr>
          <p:cNvPr id="7" name="Sisällön paikkamerkki 6"/>
          <p:cNvSpPr>
            <a:spLocks noGrp="1"/>
          </p:cNvSpPr>
          <p:nvPr>
            <p:ph sz="half" idx="2"/>
          </p:nvPr>
        </p:nvSpPr>
        <p:spPr>
          <a:xfrm>
            <a:off x="5654493" y="1463042"/>
            <a:ext cx="4782730" cy="47932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mental </a:t>
            </a:r>
            <a:r>
              <a:rPr lang="en-GB" dirty="0"/>
              <a:t>health</a:t>
            </a:r>
          </a:p>
          <a:p>
            <a:pPr marL="0" indent="0">
              <a:buNone/>
            </a:pPr>
            <a:r>
              <a:rPr lang="en-GB" dirty="0"/>
              <a:t>online help</a:t>
            </a:r>
          </a:p>
          <a:p>
            <a:pPr marL="0" indent="0">
              <a:buNone/>
            </a:pPr>
            <a:r>
              <a:rPr lang="en-GB" dirty="0"/>
              <a:t>problem, </a:t>
            </a:r>
            <a:r>
              <a:rPr lang="en-GB" dirty="0" err="1"/>
              <a:t>probleme</a:t>
            </a:r>
            <a:r>
              <a:rPr lang="en-GB" dirty="0"/>
              <a:t>, problems</a:t>
            </a:r>
          </a:p>
          <a:p>
            <a:pPr marL="0" indent="0">
              <a:buNone/>
            </a:pPr>
            <a:r>
              <a:rPr lang="en-GB" dirty="0"/>
              <a:t>sad, sadness</a:t>
            </a:r>
          </a:p>
          <a:p>
            <a:pPr marL="0" indent="0">
              <a:buNone/>
            </a:pPr>
            <a:r>
              <a:rPr lang="en-GB" dirty="0"/>
              <a:t>solitude</a:t>
            </a:r>
          </a:p>
          <a:p>
            <a:pPr marL="0" indent="0">
              <a:buNone/>
            </a:pPr>
            <a:r>
              <a:rPr lang="en-GB" dirty="0"/>
              <a:t>someone to Talk</a:t>
            </a:r>
          </a:p>
          <a:p>
            <a:pPr marL="0" indent="0">
              <a:buNone/>
            </a:pPr>
            <a:r>
              <a:rPr lang="en-GB" dirty="0"/>
              <a:t>suicide hotline / helpline / prevention line</a:t>
            </a:r>
          </a:p>
          <a:p>
            <a:pPr marL="0" indent="0">
              <a:buNone/>
            </a:pPr>
            <a:r>
              <a:rPr lang="en-GB" dirty="0"/>
              <a:t>suicide, </a:t>
            </a:r>
            <a:r>
              <a:rPr lang="en-GB" dirty="0" err="1"/>
              <a:t>Suicidale</a:t>
            </a:r>
            <a:r>
              <a:rPr lang="en-GB" dirty="0"/>
              <a:t>, Suicidality, </a:t>
            </a:r>
            <a:r>
              <a:rPr lang="en-GB" dirty="0" err="1"/>
              <a:t>suicidio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talk, talking</a:t>
            </a:r>
          </a:p>
          <a:p>
            <a:pPr marL="0" indent="0">
              <a:buNone/>
            </a:pPr>
            <a:r>
              <a:rPr lang="en-GB" dirty="0" err="1"/>
              <a:t>telefonische</a:t>
            </a:r>
            <a:r>
              <a:rPr lang="en-GB" dirty="0"/>
              <a:t> help / </a:t>
            </a:r>
            <a:r>
              <a:rPr lang="en-GB" dirty="0" err="1"/>
              <a:t>hilfe</a:t>
            </a:r>
            <a:r>
              <a:rPr lang="en-GB" dirty="0"/>
              <a:t> / </a:t>
            </a:r>
            <a:r>
              <a:rPr lang="en-GB" dirty="0" err="1"/>
              <a:t>hulplijn</a:t>
            </a:r>
            <a:endParaRPr lang="en-GB" dirty="0"/>
          </a:p>
          <a:p>
            <a:pPr marL="0" indent="0">
              <a:buNone/>
            </a:pPr>
            <a:r>
              <a:rPr lang="en-GB" dirty="0" err="1"/>
              <a:t>Telefonseelsorge</a:t>
            </a:r>
            <a:r>
              <a:rPr lang="en-GB" dirty="0"/>
              <a:t> / </a:t>
            </a:r>
            <a:r>
              <a:rPr lang="en-GB" dirty="0" err="1"/>
              <a:t>Suomen</a:t>
            </a:r>
            <a:r>
              <a:rPr lang="en-GB" dirty="0"/>
              <a:t> </a:t>
            </a:r>
            <a:r>
              <a:rPr lang="en-GB" dirty="0" err="1" smtClean="0"/>
              <a:t>Mielenterveysseura</a:t>
            </a:r>
            <a:r>
              <a:rPr lang="en-GB" dirty="0" smtClean="0"/>
              <a:t> /name </a:t>
            </a:r>
            <a:r>
              <a:rPr lang="en-GB" smtClean="0"/>
              <a:t>of organization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voluntary work, volunteer work, volunteering, </a:t>
            </a:r>
            <a:r>
              <a:rPr lang="en-GB" dirty="0" err="1"/>
              <a:t>volontariat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41082"/>
          </a:xfrm>
        </p:spPr>
        <p:txBody>
          <a:bodyPr/>
          <a:lstStyle/>
          <a:p>
            <a:r>
              <a:rPr lang="fi-FI" sz="2800" dirty="0" err="1" smtClean="0"/>
              <a:t>Age</a:t>
            </a:r>
            <a:endParaRPr lang="fi-FI" sz="28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0583273"/>
              </p:ext>
            </p:extLst>
          </p:nvPr>
        </p:nvGraphicFramePr>
        <p:xfrm>
          <a:off x="646111" y="1193800"/>
          <a:ext cx="9404352" cy="505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2112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56982"/>
          </a:xfrm>
        </p:spPr>
        <p:txBody>
          <a:bodyPr/>
          <a:lstStyle/>
          <a:p>
            <a:r>
              <a:rPr lang="fi-FI" dirty="0" err="1" smtClean="0"/>
              <a:t>Gender</a:t>
            </a:r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827944"/>
              </p:ext>
            </p:extLst>
          </p:nvPr>
        </p:nvGraphicFramePr>
        <p:xfrm>
          <a:off x="876300" y="1549400"/>
          <a:ext cx="9174163" cy="469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1381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04582"/>
          </a:xfrm>
        </p:spPr>
        <p:txBody>
          <a:bodyPr/>
          <a:lstStyle/>
          <a:p>
            <a:r>
              <a:rPr lang="fi-FI" dirty="0" smtClean="0"/>
              <a:t>Country</a:t>
            </a:r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013989"/>
              </p:ext>
            </p:extLst>
          </p:nvPr>
        </p:nvGraphicFramePr>
        <p:xfrm>
          <a:off x="646111" y="1346200"/>
          <a:ext cx="9404352" cy="490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3376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02982"/>
          </a:xfrm>
        </p:spPr>
        <p:txBody>
          <a:bodyPr/>
          <a:lstStyle/>
          <a:p>
            <a:r>
              <a:rPr lang="en-US" sz="3200" dirty="0"/>
              <a:t>R</a:t>
            </a:r>
            <a:r>
              <a:rPr lang="en-US" sz="3200" dirty="0" smtClean="0"/>
              <a:t>elationship </a:t>
            </a:r>
            <a:r>
              <a:rPr lang="en-US" sz="3200" dirty="0"/>
              <a:t>with helpline</a:t>
            </a:r>
            <a:endParaRPr lang="fi-FI" sz="32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787830"/>
              </p:ext>
            </p:extLst>
          </p:nvPr>
        </p:nvGraphicFramePr>
        <p:xfrm>
          <a:off x="646111" y="1155700"/>
          <a:ext cx="9404352" cy="5092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939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What was your reason not to work as a volunteer in a helpline in this season / no more?</a:t>
            </a:r>
            <a:endParaRPr lang="fi-FI" sz="3200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ChartObjec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4587599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3418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53568"/>
          </a:xfrm>
        </p:spPr>
        <p:txBody>
          <a:bodyPr/>
          <a:lstStyle/>
          <a:p>
            <a:r>
              <a:rPr lang="fi-FI" dirty="0" err="1" smtClean="0"/>
              <a:t>Relationship</a:t>
            </a:r>
            <a:r>
              <a:rPr lang="fi-FI" dirty="0" smtClean="0"/>
              <a:t> </a:t>
            </a:r>
            <a:r>
              <a:rPr lang="fi-FI" dirty="0" err="1" smtClean="0"/>
              <a:t>with</a:t>
            </a:r>
            <a:r>
              <a:rPr lang="fi-FI" dirty="0" smtClean="0"/>
              <a:t> TES / </a:t>
            </a:r>
            <a:r>
              <a:rPr lang="fi-FI" dirty="0" err="1" smtClean="0"/>
              <a:t>age</a:t>
            </a:r>
            <a:endParaRPr lang="fi-FI" dirty="0"/>
          </a:p>
        </p:txBody>
      </p:sp>
      <p:pic>
        <p:nvPicPr>
          <p:cNvPr id="4" name="Kuv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  <p:graphicFrame>
        <p:nvGraphicFramePr>
          <p:cNvPr id="5" name="Sisällön paikkamerkki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9065714"/>
              </p:ext>
            </p:extLst>
          </p:nvPr>
        </p:nvGraphicFramePr>
        <p:xfrm>
          <a:off x="744583" y="1306286"/>
          <a:ext cx="9640388" cy="4942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7485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88253"/>
          </a:xfrm>
        </p:spPr>
        <p:txBody>
          <a:bodyPr/>
          <a:lstStyle/>
          <a:p>
            <a:r>
              <a:rPr lang="fi-FI" dirty="0" err="1" smtClean="0"/>
              <a:t>Relationship</a:t>
            </a:r>
            <a:r>
              <a:rPr lang="fi-FI" dirty="0" smtClean="0"/>
              <a:t> </a:t>
            </a:r>
            <a:r>
              <a:rPr lang="fi-FI" dirty="0" err="1" smtClean="0"/>
              <a:t>with</a:t>
            </a:r>
            <a:r>
              <a:rPr lang="fi-FI" dirty="0" smtClean="0"/>
              <a:t> TES / country</a:t>
            </a:r>
            <a:endParaRPr lang="fi-FI" dirty="0"/>
          </a:p>
        </p:txBody>
      </p:sp>
      <p:graphicFrame>
        <p:nvGraphicFramePr>
          <p:cNvPr id="4" name="Sisällön paikkamerkk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8080405"/>
              </p:ext>
            </p:extLst>
          </p:nvPr>
        </p:nvGraphicFramePr>
        <p:xfrm>
          <a:off x="646111" y="1240971"/>
          <a:ext cx="10496506" cy="5007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Kuv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624" y="5831298"/>
            <a:ext cx="2060476" cy="83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97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762128"/>
          </a:xfrm>
        </p:spPr>
        <p:txBody>
          <a:bodyPr/>
          <a:lstStyle/>
          <a:p>
            <a:r>
              <a:rPr lang="fi-FI" dirty="0" err="1" smtClean="0"/>
              <a:t>Relationship</a:t>
            </a:r>
            <a:r>
              <a:rPr lang="fi-FI" dirty="0" smtClean="0"/>
              <a:t> </a:t>
            </a:r>
            <a:r>
              <a:rPr lang="fi-FI" dirty="0" err="1" smtClean="0"/>
              <a:t>withs</a:t>
            </a:r>
            <a:r>
              <a:rPr lang="fi-FI" dirty="0" smtClean="0"/>
              <a:t> TES / </a:t>
            </a:r>
            <a:r>
              <a:rPr lang="fi-FI" dirty="0" err="1" smtClean="0"/>
              <a:t>gender</a:t>
            </a:r>
            <a:endParaRPr lang="fi-FI" dirty="0"/>
          </a:p>
        </p:txBody>
      </p:sp>
      <p:graphicFrame>
        <p:nvGraphicFramePr>
          <p:cNvPr id="4" name="Sisällön paikkamerkk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3840614"/>
              </p:ext>
            </p:extLst>
          </p:nvPr>
        </p:nvGraphicFramePr>
        <p:xfrm>
          <a:off x="646110" y="1306286"/>
          <a:ext cx="9751923" cy="4942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538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i">
  <a:themeElements>
    <a:clrScheme name="Ioni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i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i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1874</TotalTime>
  <Words>195</Words>
  <Application>Microsoft Office PowerPoint</Application>
  <PresentationFormat>Laajakuva</PresentationFormat>
  <Paragraphs>50</Paragraphs>
  <Slides>13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 3</vt:lpstr>
      <vt:lpstr>Ioni</vt:lpstr>
      <vt:lpstr>IFOTES YOUThES QUESTIONNAIRE 2</vt:lpstr>
      <vt:lpstr>What motivates you in working as a volunteer in helpline?</vt:lpstr>
      <vt:lpstr>What improvements in the helplines would motivate you to consider becoming a volunteer?</vt:lpstr>
      <vt:lpstr>Where would you seek or would like to see information about helplines?</vt:lpstr>
      <vt:lpstr>Keywords (25/201)</vt:lpstr>
      <vt:lpstr>Age</vt:lpstr>
      <vt:lpstr>Gender</vt:lpstr>
      <vt:lpstr>Country</vt:lpstr>
      <vt:lpstr>Relationship with helpline</vt:lpstr>
      <vt:lpstr>What was your reason not to work as a volunteer in a helpline in this season / no more?</vt:lpstr>
      <vt:lpstr>Relationship with TES / age</vt:lpstr>
      <vt:lpstr>Relationship with TES / country</vt:lpstr>
      <vt:lpstr>Relationship withs TES / gender</vt:lpstr>
    </vt:vector>
  </TitlesOfParts>
  <Company>Kirkkohallitus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IFOTES YOUThES QUESTIONNAIRE</dc:title>
  <dc:creator>Gävert Titi</dc:creator>
  <cp:lastModifiedBy>Gävert Titi</cp:lastModifiedBy>
  <cp:revision>11</cp:revision>
  <dcterms:created xsi:type="dcterms:W3CDTF">2018-03-26T12:23:11Z</dcterms:created>
  <dcterms:modified xsi:type="dcterms:W3CDTF">2018-04-07T08:27:21Z</dcterms:modified>
</cp:coreProperties>
</file>